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63" r:id="rId4"/>
    <p:sldId id="258" r:id="rId5"/>
    <p:sldId id="259" r:id="rId6"/>
    <p:sldId id="260" r:id="rId7"/>
    <p:sldId id="261" r:id="rId8"/>
    <p:sldId id="262" r:id="rId9"/>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2856" y="7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94ED5041-B601-416D-963F-7D1A0F287FF3}" type="datetimeFigureOut">
              <a:rPr lang="en-US" smtClean="0"/>
              <a:t>7/15/2014</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2B126CBB-B70F-4F48-B393-60DD2D10D9F8}" type="slidenum">
              <a:rPr lang="en-US" smtClean="0"/>
              <a:t>‹#›</a:t>
            </a:fld>
            <a:endParaRPr lang="en-US"/>
          </a:p>
        </p:txBody>
      </p:sp>
    </p:spTree>
    <p:extLst>
      <p:ext uri="{BB962C8B-B14F-4D97-AF65-F5344CB8AC3E}">
        <p14:creationId xmlns:p14="http://schemas.microsoft.com/office/powerpoint/2010/main" val="2856370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126CBB-B70F-4F48-B393-60DD2D10D9F8}" type="slidenum">
              <a:rPr lang="en-US" smtClean="0"/>
              <a:t>1</a:t>
            </a:fld>
            <a:endParaRPr lang="en-US"/>
          </a:p>
        </p:txBody>
      </p:sp>
    </p:spTree>
    <p:extLst>
      <p:ext uri="{BB962C8B-B14F-4D97-AF65-F5344CB8AC3E}">
        <p14:creationId xmlns:p14="http://schemas.microsoft.com/office/powerpoint/2010/main" val="77137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126CBB-B70F-4F48-B393-60DD2D10D9F8}" type="slidenum">
              <a:rPr lang="en-US" smtClean="0"/>
              <a:t>2</a:t>
            </a:fld>
            <a:endParaRPr lang="en-US"/>
          </a:p>
        </p:txBody>
      </p:sp>
    </p:spTree>
    <p:extLst>
      <p:ext uri="{BB962C8B-B14F-4D97-AF65-F5344CB8AC3E}">
        <p14:creationId xmlns:p14="http://schemas.microsoft.com/office/powerpoint/2010/main" val="1255804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Summer</a:t>
            </a:r>
          </a:p>
          <a:p>
            <a:r>
              <a:rPr lang="en-US" dirty="0" smtClean="0">
                <a:effectLst/>
              </a:rPr>
              <a:t>Hot or cold, what could it be? </a:t>
            </a:r>
            <a:br>
              <a:rPr lang="en-US" dirty="0" smtClean="0">
                <a:effectLst/>
              </a:rPr>
            </a:br>
            <a:r>
              <a:rPr lang="en-US" dirty="0" smtClean="0">
                <a:effectLst/>
              </a:rPr>
              <a:t>Summer is here just look and see</a:t>
            </a:r>
            <a:br>
              <a:rPr lang="en-US" dirty="0" smtClean="0">
                <a:effectLst/>
              </a:rPr>
            </a:br>
            <a:r>
              <a:rPr lang="en-US" dirty="0" smtClean="0">
                <a:effectLst/>
              </a:rPr>
              <a:t>It's not winter or autumn here</a:t>
            </a:r>
            <a:br>
              <a:rPr lang="en-US" dirty="0" smtClean="0">
                <a:effectLst/>
              </a:rPr>
            </a:br>
            <a:r>
              <a:rPr lang="en-US" dirty="0" smtClean="0">
                <a:effectLst/>
              </a:rPr>
              <a:t>Summer is something we shouldn't fear</a:t>
            </a:r>
            <a:br>
              <a:rPr lang="en-US" dirty="0" smtClean="0">
                <a:effectLst/>
              </a:rPr>
            </a:br>
            <a:r>
              <a:rPr lang="en-US" dirty="0" smtClean="0">
                <a:effectLst/>
              </a:rPr>
              <a:t/>
            </a:r>
            <a:br>
              <a:rPr lang="en-US" dirty="0" smtClean="0">
                <a:effectLst/>
              </a:rPr>
            </a:br>
            <a:r>
              <a:rPr lang="en-US" dirty="0" smtClean="0">
                <a:effectLst/>
              </a:rPr>
              <a:t>Summer is out and it's time to play</a:t>
            </a:r>
            <a:br>
              <a:rPr lang="en-US" dirty="0" smtClean="0">
                <a:effectLst/>
              </a:rPr>
            </a:br>
            <a:r>
              <a:rPr lang="en-US" dirty="0" smtClean="0">
                <a:effectLst/>
              </a:rPr>
              <a:t>Have fun because summer is not here to stay</a:t>
            </a:r>
            <a:br>
              <a:rPr lang="en-US" dirty="0" smtClean="0">
                <a:effectLst/>
              </a:rPr>
            </a:br>
            <a:r>
              <a:rPr lang="en-US" dirty="0" smtClean="0">
                <a:effectLst/>
              </a:rPr>
              <a:t>Jump in the pool and play all day</a:t>
            </a:r>
            <a:br>
              <a:rPr lang="en-US" dirty="0" smtClean="0">
                <a:effectLst/>
              </a:rPr>
            </a:br>
            <a:r>
              <a:rPr lang="en-US" dirty="0" smtClean="0">
                <a:effectLst/>
              </a:rPr>
              <a:t>Let's come on out and head for the bay</a:t>
            </a:r>
            <a:br>
              <a:rPr lang="en-US" dirty="0" smtClean="0">
                <a:effectLst/>
              </a:rPr>
            </a:br>
            <a:r>
              <a:rPr lang="en-US" dirty="0" smtClean="0">
                <a:effectLst/>
              </a:rPr>
              <a:t/>
            </a:r>
            <a:br>
              <a:rPr lang="en-US" dirty="0" smtClean="0">
                <a:effectLst/>
              </a:rPr>
            </a:br>
            <a:r>
              <a:rPr lang="en-US" dirty="0" smtClean="0">
                <a:effectLst/>
              </a:rPr>
              <a:t>Summer time is once a year</a:t>
            </a:r>
            <a:br>
              <a:rPr lang="en-US" dirty="0" smtClean="0">
                <a:effectLst/>
              </a:rPr>
            </a:br>
            <a:r>
              <a:rPr lang="en-US" dirty="0" smtClean="0">
                <a:effectLst/>
              </a:rPr>
              <a:t>Come on out without any fear</a:t>
            </a:r>
            <a:br>
              <a:rPr lang="en-US" dirty="0" smtClean="0">
                <a:effectLst/>
              </a:rPr>
            </a:br>
            <a:r>
              <a:rPr lang="en-US" dirty="0" smtClean="0">
                <a:effectLst/>
              </a:rPr>
              <a:t>Plant some flowers for a summer day</a:t>
            </a:r>
            <a:br>
              <a:rPr lang="en-US" dirty="0" smtClean="0">
                <a:effectLst/>
              </a:rPr>
            </a:br>
            <a:r>
              <a:rPr lang="en-US" dirty="0" smtClean="0">
                <a:effectLst/>
              </a:rPr>
              <a:t>As long as summer is here to stay </a:t>
            </a:r>
          </a:p>
          <a:p>
            <a:endParaRPr lang="en-US" dirty="0"/>
          </a:p>
          <a:p>
            <a:r>
              <a:rPr lang="en-US" dirty="0" smtClean="0"/>
              <a:t>~ </a:t>
            </a:r>
            <a:r>
              <a:rPr lang="en-US" dirty="0" err="1" smtClean="0"/>
              <a:t>Geneen</a:t>
            </a:r>
            <a:r>
              <a:rPr lang="en-US" dirty="0" smtClean="0"/>
              <a:t> Alyssa Meyers</a:t>
            </a:r>
            <a:endParaRPr lang="en-US" dirty="0"/>
          </a:p>
        </p:txBody>
      </p:sp>
      <p:sp>
        <p:nvSpPr>
          <p:cNvPr id="4" name="Slide Number Placeholder 3"/>
          <p:cNvSpPr>
            <a:spLocks noGrp="1"/>
          </p:cNvSpPr>
          <p:nvPr>
            <p:ph type="sldNum" sz="quarter" idx="10"/>
          </p:nvPr>
        </p:nvSpPr>
        <p:spPr/>
        <p:txBody>
          <a:bodyPr/>
          <a:lstStyle/>
          <a:p>
            <a:fld id="{2B126CBB-B70F-4F48-B393-60DD2D10D9F8}" type="slidenum">
              <a:rPr lang="en-US" smtClean="0"/>
              <a:t>3</a:t>
            </a:fld>
            <a:endParaRPr lang="en-US"/>
          </a:p>
        </p:txBody>
      </p:sp>
    </p:spTree>
    <p:extLst>
      <p:ext uri="{BB962C8B-B14F-4D97-AF65-F5344CB8AC3E}">
        <p14:creationId xmlns:p14="http://schemas.microsoft.com/office/powerpoint/2010/main" val="3595553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effectLst/>
              </a:rPr>
              <a:t>Summer</a:t>
            </a:r>
          </a:p>
          <a:p>
            <a:r>
              <a:rPr lang="en-US" dirty="0" smtClean="0">
                <a:effectLst/>
              </a:rPr>
              <a:t>Hot or cold, what could it be? </a:t>
            </a:r>
            <a:br>
              <a:rPr lang="en-US" dirty="0" smtClean="0">
                <a:effectLst/>
              </a:rPr>
            </a:br>
            <a:r>
              <a:rPr lang="en-US" dirty="0" smtClean="0">
                <a:effectLst/>
              </a:rPr>
              <a:t>Summer is here just look and see</a:t>
            </a:r>
            <a:br>
              <a:rPr lang="en-US" dirty="0" smtClean="0">
                <a:effectLst/>
              </a:rPr>
            </a:br>
            <a:r>
              <a:rPr lang="en-US" dirty="0" smtClean="0">
                <a:effectLst/>
              </a:rPr>
              <a:t>It's not winter or autumn here</a:t>
            </a:r>
            <a:br>
              <a:rPr lang="en-US" dirty="0" smtClean="0">
                <a:effectLst/>
              </a:rPr>
            </a:br>
            <a:r>
              <a:rPr lang="en-US" dirty="0" smtClean="0">
                <a:effectLst/>
              </a:rPr>
              <a:t>Summer is something we shouldn't fear</a:t>
            </a:r>
            <a:br>
              <a:rPr lang="en-US" dirty="0" smtClean="0">
                <a:effectLst/>
              </a:rPr>
            </a:br>
            <a:r>
              <a:rPr lang="en-US" dirty="0" smtClean="0">
                <a:effectLst/>
              </a:rPr>
              <a:t/>
            </a:r>
            <a:br>
              <a:rPr lang="en-US" dirty="0" smtClean="0">
                <a:effectLst/>
              </a:rPr>
            </a:br>
            <a:r>
              <a:rPr lang="en-US" dirty="0" smtClean="0">
                <a:effectLst/>
              </a:rPr>
              <a:t>Summer is out and it's time to play</a:t>
            </a:r>
            <a:br>
              <a:rPr lang="en-US" dirty="0" smtClean="0">
                <a:effectLst/>
              </a:rPr>
            </a:br>
            <a:r>
              <a:rPr lang="en-US" dirty="0" smtClean="0">
                <a:effectLst/>
              </a:rPr>
              <a:t>Have fun because summer is not here to stay</a:t>
            </a:r>
            <a:br>
              <a:rPr lang="en-US" dirty="0" smtClean="0">
                <a:effectLst/>
              </a:rPr>
            </a:br>
            <a:r>
              <a:rPr lang="en-US" dirty="0" smtClean="0">
                <a:effectLst/>
              </a:rPr>
              <a:t>Jump in the pool and play all day</a:t>
            </a:r>
            <a:br>
              <a:rPr lang="en-US" dirty="0" smtClean="0">
                <a:effectLst/>
              </a:rPr>
            </a:br>
            <a:r>
              <a:rPr lang="en-US" dirty="0" smtClean="0">
                <a:effectLst/>
              </a:rPr>
              <a:t>Let's come on out and head for the bay</a:t>
            </a:r>
            <a:br>
              <a:rPr lang="en-US" dirty="0" smtClean="0">
                <a:effectLst/>
              </a:rPr>
            </a:br>
            <a:r>
              <a:rPr lang="en-US" dirty="0" smtClean="0">
                <a:effectLst/>
              </a:rPr>
              <a:t/>
            </a:r>
            <a:br>
              <a:rPr lang="en-US" dirty="0" smtClean="0">
                <a:effectLst/>
              </a:rPr>
            </a:br>
            <a:r>
              <a:rPr lang="en-US" dirty="0" smtClean="0">
                <a:effectLst/>
              </a:rPr>
              <a:t>Summer time is once a year</a:t>
            </a:r>
            <a:br>
              <a:rPr lang="en-US" dirty="0" smtClean="0">
                <a:effectLst/>
              </a:rPr>
            </a:br>
            <a:r>
              <a:rPr lang="en-US" dirty="0" smtClean="0">
                <a:effectLst/>
              </a:rPr>
              <a:t>Come on out without any fear</a:t>
            </a:r>
            <a:br>
              <a:rPr lang="en-US" dirty="0" smtClean="0">
                <a:effectLst/>
              </a:rPr>
            </a:br>
            <a:r>
              <a:rPr lang="en-US" dirty="0" smtClean="0">
                <a:effectLst/>
              </a:rPr>
              <a:t>Plant some flowers for a summer day</a:t>
            </a:r>
            <a:br>
              <a:rPr lang="en-US" dirty="0" smtClean="0">
                <a:effectLst/>
              </a:rPr>
            </a:br>
            <a:r>
              <a:rPr lang="en-US" dirty="0" smtClean="0">
                <a:effectLst/>
              </a:rPr>
              <a:t>As long as summer is here to stay </a:t>
            </a:r>
          </a:p>
          <a:p>
            <a:endParaRPr lang="en-US" dirty="0" smtClean="0"/>
          </a:p>
          <a:p>
            <a:r>
              <a:rPr lang="en-US" dirty="0" smtClean="0"/>
              <a:t>~ </a:t>
            </a:r>
            <a:r>
              <a:rPr lang="en-US" dirty="0" err="1" smtClean="0"/>
              <a:t>Geneen</a:t>
            </a:r>
            <a:r>
              <a:rPr lang="en-US" dirty="0" smtClean="0"/>
              <a:t> Alyssa Meyers</a:t>
            </a:r>
          </a:p>
          <a:p>
            <a:endParaRPr lang="en-US" dirty="0"/>
          </a:p>
        </p:txBody>
      </p:sp>
      <p:sp>
        <p:nvSpPr>
          <p:cNvPr id="4" name="Slide Number Placeholder 3"/>
          <p:cNvSpPr>
            <a:spLocks noGrp="1"/>
          </p:cNvSpPr>
          <p:nvPr>
            <p:ph type="sldNum" sz="quarter" idx="10"/>
          </p:nvPr>
        </p:nvSpPr>
        <p:spPr/>
        <p:txBody>
          <a:bodyPr/>
          <a:lstStyle/>
          <a:p>
            <a:fld id="{2B126CBB-B70F-4F48-B393-60DD2D10D9F8}" type="slidenum">
              <a:rPr lang="en-US" smtClean="0"/>
              <a:t>4</a:t>
            </a:fld>
            <a:endParaRPr lang="en-US"/>
          </a:p>
        </p:txBody>
      </p:sp>
    </p:spTree>
    <p:extLst>
      <p:ext uri="{BB962C8B-B14F-4D97-AF65-F5344CB8AC3E}">
        <p14:creationId xmlns:p14="http://schemas.microsoft.com/office/powerpoint/2010/main" val="38792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126CBB-B70F-4F48-B393-60DD2D10D9F8}" type="slidenum">
              <a:rPr lang="en-US" smtClean="0"/>
              <a:t>5</a:t>
            </a:fld>
            <a:endParaRPr lang="en-US"/>
          </a:p>
        </p:txBody>
      </p:sp>
    </p:spTree>
    <p:extLst>
      <p:ext uri="{BB962C8B-B14F-4D97-AF65-F5344CB8AC3E}">
        <p14:creationId xmlns:p14="http://schemas.microsoft.com/office/powerpoint/2010/main" val="2899468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38320"/>
            <a:ext cx="5486400" cy="4183380"/>
          </a:xfrm>
        </p:spPr>
        <p:txBody>
          <a:bodyPr/>
          <a:lstStyle/>
          <a:p>
            <a:r>
              <a:rPr lang="en-US" sz="1000" b="1" dirty="0" smtClean="0">
                <a:effectLst/>
              </a:rPr>
              <a:t>Introducing a new vocabulary topic</a:t>
            </a:r>
          </a:p>
          <a:p>
            <a:r>
              <a:rPr lang="en-US" sz="1000" dirty="0" smtClean="0">
                <a:effectLst/>
              </a:rPr>
              <a:t>Before starting a new unit in the </a:t>
            </a:r>
            <a:r>
              <a:rPr lang="en-US" sz="1000" dirty="0" err="1" smtClean="0">
                <a:effectLst/>
              </a:rPr>
              <a:t>coursebook</a:t>
            </a:r>
            <a:r>
              <a:rPr lang="en-US" sz="1000" dirty="0" smtClean="0">
                <a:effectLst/>
              </a:rPr>
              <a:t> or a new topic, students can be shown a </a:t>
            </a:r>
            <a:r>
              <a:rPr lang="en-US" sz="1000" dirty="0" err="1" smtClean="0">
                <a:effectLst/>
              </a:rPr>
              <a:t>Wordle</a:t>
            </a:r>
            <a:r>
              <a:rPr lang="en-US" sz="1000" dirty="0" smtClean="0">
                <a:effectLst/>
              </a:rPr>
              <a:t> image containing the target vocabulary. They can then be asked to speculate on the theme, identify words they do or don't know, or make sentences using the words to see what target language they are already comfortable with using.</a:t>
            </a:r>
          </a:p>
          <a:p>
            <a:r>
              <a:rPr lang="en-US" sz="1000" b="1" dirty="0" smtClean="0">
                <a:effectLst/>
              </a:rPr>
              <a:t>For pre-reading tasks</a:t>
            </a:r>
          </a:p>
          <a:p>
            <a:r>
              <a:rPr lang="en-US" sz="1000" dirty="0" smtClean="0">
                <a:effectLst/>
              </a:rPr>
              <a:t>Prior to starting a reading passage, a word cloud can be displayed with words from the text. Again, students can be asked to predict what the text is about or predict sentences that may appear in the text. These predictions can then be checked against the text itself.</a:t>
            </a:r>
          </a:p>
          <a:p>
            <a:r>
              <a:rPr lang="en-US" sz="1000" b="1" dirty="0" smtClean="0">
                <a:effectLst/>
              </a:rPr>
              <a:t>An accompaniment for wall displays</a:t>
            </a:r>
          </a:p>
          <a:p>
            <a:r>
              <a:rPr lang="en-US" sz="1000" dirty="0" smtClean="0">
                <a:effectLst/>
              </a:rPr>
              <a:t>After the students have finished projects or posters which you wish to display in class or in the corridor, </a:t>
            </a:r>
            <a:r>
              <a:rPr lang="en-US" sz="1000" dirty="0" err="1" smtClean="0">
                <a:effectLst/>
              </a:rPr>
              <a:t>Wordle</a:t>
            </a:r>
            <a:r>
              <a:rPr lang="en-US" sz="1000" dirty="0" smtClean="0">
                <a:effectLst/>
              </a:rPr>
              <a:t> can be used to create a nice addition to the display using key words from the theme. This could be done with either the target language from the book or by using the students' own texts (obviously, this is easier if the writing has been done on computer in the first place!).</a:t>
            </a:r>
          </a:p>
          <a:p>
            <a:r>
              <a:rPr lang="en-US" sz="1000" b="1" dirty="0" smtClean="0">
                <a:effectLst/>
              </a:rPr>
              <a:t>Displaying survey results</a:t>
            </a:r>
          </a:p>
          <a:p>
            <a:r>
              <a:rPr lang="en-US" sz="1000" dirty="0" smtClean="0">
                <a:effectLst/>
              </a:rPr>
              <a:t>As the most frequently used words appear largest, </a:t>
            </a:r>
            <a:r>
              <a:rPr lang="en-US" sz="1000" dirty="0" err="1" smtClean="0">
                <a:effectLst/>
              </a:rPr>
              <a:t>Wordle</a:t>
            </a:r>
            <a:r>
              <a:rPr lang="en-US" sz="1000" dirty="0" smtClean="0">
                <a:effectLst/>
              </a:rPr>
              <a:t> works great for showing the results of class surveys. Poll the class about their </a:t>
            </a:r>
            <a:r>
              <a:rPr lang="en-US" sz="1000" dirty="0" err="1" smtClean="0">
                <a:effectLst/>
              </a:rPr>
              <a:t>favourite</a:t>
            </a:r>
            <a:r>
              <a:rPr lang="en-US" sz="1000" dirty="0" smtClean="0">
                <a:effectLst/>
              </a:rPr>
              <a:t> </a:t>
            </a:r>
            <a:r>
              <a:rPr lang="en-US" sz="1000" dirty="0" err="1" smtClean="0">
                <a:effectLst/>
              </a:rPr>
              <a:t>colour</a:t>
            </a:r>
            <a:r>
              <a:rPr lang="en-US" sz="1000" dirty="0" smtClean="0">
                <a:effectLst/>
              </a:rPr>
              <a:t>, sport, or food or ask them about their hobbies, future ambitions </a:t>
            </a:r>
            <a:r>
              <a:rPr lang="en-US" sz="1000" dirty="0" err="1" smtClean="0">
                <a:effectLst/>
              </a:rPr>
              <a:t>etc</a:t>
            </a:r>
            <a:r>
              <a:rPr lang="en-US" sz="1000" dirty="0" smtClean="0">
                <a:effectLst/>
              </a:rPr>
              <a:t>, type their answers up and make your word cloud. Easy!</a:t>
            </a:r>
            <a:r>
              <a:rPr lang="en-US" sz="1000" b="1" dirty="0" smtClean="0">
                <a:effectLst/>
              </a:rPr>
              <a:t> </a:t>
            </a:r>
            <a:endParaRPr lang="en-US" sz="1000" dirty="0" smtClean="0">
              <a:effectLst/>
            </a:endParaRPr>
          </a:p>
          <a:p>
            <a:r>
              <a:rPr lang="en-US" sz="1000" b="1" dirty="0" smtClean="0">
                <a:effectLst/>
              </a:rPr>
              <a:t>Speed sentence writing</a:t>
            </a:r>
          </a:p>
          <a:p>
            <a:r>
              <a:rPr lang="en-US" sz="1000" dirty="0" smtClean="0">
                <a:effectLst/>
              </a:rPr>
              <a:t>This is a good fun activity. Display a word cloud containing some recently covered vocabulary and tell the students they have x minutes to write as many sentences as they can using the words on display. This works best in pairs or groups and is a great way to review and recycle language.</a:t>
            </a:r>
          </a:p>
          <a:p>
            <a:r>
              <a:rPr lang="en-US" sz="1000" b="1" dirty="0" smtClean="0">
                <a:effectLst/>
              </a:rPr>
              <a:t>Text analysis </a:t>
            </a:r>
          </a:p>
          <a:p>
            <a:r>
              <a:rPr lang="en-US" sz="1000" dirty="0" smtClean="0">
                <a:effectLst/>
              </a:rPr>
              <a:t>This works best with higher level students. A text is entered into </a:t>
            </a:r>
            <a:r>
              <a:rPr lang="en-US" sz="1000" dirty="0" err="1" smtClean="0">
                <a:effectLst/>
              </a:rPr>
              <a:t>Wordle</a:t>
            </a:r>
            <a:r>
              <a:rPr lang="en-US" sz="1000" dirty="0" smtClean="0">
                <a:effectLst/>
              </a:rPr>
              <a:t> and then the resulting word cloud is </a:t>
            </a:r>
            <a:r>
              <a:rPr lang="en-US" sz="1000" dirty="0" err="1" smtClean="0">
                <a:effectLst/>
              </a:rPr>
              <a:t>analyased</a:t>
            </a:r>
            <a:r>
              <a:rPr lang="en-US" sz="1000" dirty="0" smtClean="0">
                <a:effectLst/>
              </a:rPr>
              <a:t> to see which words are used most frequently. This can be done with historical speeches or news websites to see what words are emphasized and perhaps what bias is shown through the language used. It can also be used as a tool for improving the students' own writing. If they create word clouds from their own texts, they can see what words they use most often and perhaps then edit their text to include more synonyms, resulting in a more varied piece of writing.</a:t>
            </a:r>
            <a:r>
              <a:rPr lang="en-US" sz="1000" b="1" dirty="0" smtClean="0">
                <a:effectLst/>
              </a:rPr>
              <a:t> </a:t>
            </a:r>
            <a:endParaRPr lang="en-US" sz="1000" dirty="0" smtClean="0">
              <a:effectLst/>
            </a:endParaRPr>
          </a:p>
          <a:p>
            <a:endParaRPr lang="en-US" sz="1000" dirty="0"/>
          </a:p>
        </p:txBody>
      </p:sp>
      <p:sp>
        <p:nvSpPr>
          <p:cNvPr id="4" name="Slide Number Placeholder 3"/>
          <p:cNvSpPr>
            <a:spLocks noGrp="1"/>
          </p:cNvSpPr>
          <p:nvPr>
            <p:ph type="sldNum" sz="quarter" idx="10"/>
          </p:nvPr>
        </p:nvSpPr>
        <p:spPr/>
        <p:txBody>
          <a:bodyPr/>
          <a:lstStyle/>
          <a:p>
            <a:fld id="{2B126CBB-B70F-4F48-B393-60DD2D10D9F8}" type="slidenum">
              <a:rPr lang="en-US" smtClean="0"/>
              <a:t>6</a:t>
            </a:fld>
            <a:endParaRPr lang="en-US"/>
          </a:p>
        </p:txBody>
      </p:sp>
    </p:spTree>
    <p:extLst>
      <p:ext uri="{BB962C8B-B14F-4D97-AF65-F5344CB8AC3E}">
        <p14:creationId xmlns:p14="http://schemas.microsoft.com/office/powerpoint/2010/main" val="725767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126CBB-B70F-4F48-B393-60DD2D10D9F8}" type="slidenum">
              <a:rPr lang="en-US" smtClean="0"/>
              <a:t>7</a:t>
            </a:fld>
            <a:endParaRPr lang="en-US"/>
          </a:p>
        </p:txBody>
      </p:sp>
    </p:spTree>
    <p:extLst>
      <p:ext uri="{BB962C8B-B14F-4D97-AF65-F5344CB8AC3E}">
        <p14:creationId xmlns:p14="http://schemas.microsoft.com/office/powerpoint/2010/main" val="2473078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126CBB-B70F-4F48-B393-60DD2D10D9F8}" type="slidenum">
              <a:rPr lang="en-US" smtClean="0"/>
              <a:t>8</a:t>
            </a:fld>
            <a:endParaRPr lang="en-US"/>
          </a:p>
        </p:txBody>
      </p:sp>
    </p:spTree>
    <p:extLst>
      <p:ext uri="{BB962C8B-B14F-4D97-AF65-F5344CB8AC3E}">
        <p14:creationId xmlns:p14="http://schemas.microsoft.com/office/powerpoint/2010/main" val="4025424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4EF956E-F1FD-4CB3-8FD9-6E4B86D36B4A}"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81443-761C-4FB1-9EB5-602F30930F49}"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EF956E-F1FD-4CB3-8FD9-6E4B86D36B4A}"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81443-761C-4FB1-9EB5-602F30930F49}"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4EF956E-F1FD-4CB3-8FD9-6E4B86D36B4A}"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81443-761C-4FB1-9EB5-602F30930F49}"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4EF956E-F1FD-4CB3-8FD9-6E4B86D36B4A}"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81443-761C-4FB1-9EB5-602F30930F49}"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EF956E-F1FD-4CB3-8FD9-6E4B86D36B4A}"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381443-761C-4FB1-9EB5-602F30930F49}"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4EF956E-F1FD-4CB3-8FD9-6E4B86D36B4A}" type="datetimeFigureOut">
              <a:rPr lang="en-US" smtClean="0"/>
              <a:t>7/15/2014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381443-761C-4FB1-9EB5-602F30930F49}"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4EF956E-F1FD-4CB3-8FD9-6E4B86D36B4A}" type="datetimeFigureOut">
              <a:rPr lang="en-US" smtClean="0"/>
              <a:t>7/15/2014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381443-761C-4FB1-9EB5-602F30930F49}"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4EF956E-F1FD-4CB3-8FD9-6E4B86D36B4A}" type="datetimeFigureOut">
              <a:rPr lang="en-US" smtClean="0"/>
              <a:t>7/15/2014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381443-761C-4FB1-9EB5-602F30930F49}"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EF956E-F1FD-4CB3-8FD9-6E4B86D36B4A}" type="datetimeFigureOut">
              <a:rPr lang="en-US" smtClean="0"/>
              <a:t>7/15/2014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381443-761C-4FB1-9EB5-602F30930F49}"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EF956E-F1FD-4CB3-8FD9-6E4B86D36B4A}" type="datetimeFigureOut">
              <a:rPr lang="en-US" smtClean="0"/>
              <a:t>7/15/2014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381443-761C-4FB1-9EB5-602F30930F49}"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EF956E-F1FD-4CB3-8FD9-6E4B86D36B4A}" type="datetimeFigureOut">
              <a:rPr lang="en-US" smtClean="0"/>
              <a:t>7/15/2014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381443-761C-4FB1-9EB5-602F30930F49}"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4EF956E-F1FD-4CB3-8FD9-6E4B86D36B4A}" type="datetimeFigureOut">
              <a:rPr lang="en-US" smtClean="0"/>
              <a:t>7/15/2014</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4381443-761C-4FB1-9EB5-602F30930F4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java.com/e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vimeo.com/15300576"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www.wordle.net/"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hyperlink" Target="http://www.edudemic.com/9-word-cloud-generators-that-arent-wordle/" TargetMode="External"/><Relationship Id="rId5" Type="http://schemas.openxmlformats.org/officeDocument/2006/relationships/hyperlink" Target="http://mrfeinberg.com/" TargetMode="External"/><Relationship Id="rId4" Type="http://schemas.openxmlformats.org/officeDocument/2006/relationships/hyperlink" Target="http://tedteachersnetwork.pbworks.com/w/page/30355297/Wordl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Prepared by Marie Ketch-</a:t>
            </a:r>
            <a:r>
              <a:rPr lang="en-US" dirty="0" err="1" smtClean="0"/>
              <a:t>Gaddas</a:t>
            </a:r>
            <a:endParaRPr lang="en-US" dirty="0" smtClean="0"/>
          </a:p>
          <a:p>
            <a:r>
              <a:rPr lang="en-US" dirty="0" smtClean="0"/>
              <a:t>July 16, 2014</a:t>
            </a:r>
            <a:endParaRPr lang="en-US" dirty="0"/>
          </a:p>
        </p:txBody>
      </p:sp>
      <p:pic>
        <p:nvPicPr>
          <p:cNvPr id="5" name="Picture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81061" y="381000"/>
            <a:ext cx="7381875" cy="4257675"/>
          </a:xfrm>
          <a:prstGeom prst="rect">
            <a:avLst/>
          </a:prstGeom>
        </p:spPr>
      </p:pic>
    </p:spTree>
    <p:extLst>
      <p:ext uri="{BB962C8B-B14F-4D97-AF65-F5344CB8AC3E}">
        <p14:creationId xmlns:p14="http://schemas.microsoft.com/office/powerpoint/2010/main" val="29638231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105400"/>
            <a:ext cx="6512511" cy="1143000"/>
          </a:xfrm>
        </p:spPr>
        <p:txBody>
          <a:bodyPr/>
          <a:lstStyle/>
          <a:p>
            <a:r>
              <a:rPr lang="en-US" dirty="0" err="1" smtClean="0"/>
              <a:t>Wordle</a:t>
            </a:r>
            <a:endParaRPr lang="en-US" dirty="0"/>
          </a:p>
        </p:txBody>
      </p:sp>
      <p:sp>
        <p:nvSpPr>
          <p:cNvPr id="3" name="Content Placeholder 2"/>
          <p:cNvSpPr>
            <a:spLocks noGrp="1"/>
          </p:cNvSpPr>
          <p:nvPr>
            <p:ph sz="quarter" idx="13"/>
          </p:nvPr>
        </p:nvSpPr>
        <p:spPr>
          <a:xfrm>
            <a:off x="1143000" y="731520"/>
            <a:ext cx="6934200" cy="4221480"/>
          </a:xfrm>
        </p:spPr>
        <p:txBody>
          <a:bodyPr>
            <a:normAutofit lnSpcReduction="10000"/>
          </a:bodyPr>
          <a:lstStyle/>
          <a:p>
            <a:r>
              <a:rPr lang="en-US" sz="3200" dirty="0" err="1" smtClean="0"/>
              <a:t>Wordle</a:t>
            </a:r>
            <a:r>
              <a:rPr lang="en-US" sz="3200" dirty="0" smtClean="0"/>
              <a:t> is an online tool for generating word clouds. </a:t>
            </a:r>
          </a:p>
          <a:p>
            <a:r>
              <a:rPr lang="en-US" sz="3200" dirty="0" err="1" smtClean="0"/>
              <a:t>Wordle</a:t>
            </a:r>
            <a:r>
              <a:rPr lang="en-US" sz="3200" dirty="0" smtClean="0"/>
              <a:t> was created by Jonathan Feinberg in 2005 and made available online in 2008.</a:t>
            </a:r>
          </a:p>
          <a:p>
            <a:r>
              <a:rPr lang="en-US" sz="3200" dirty="0" smtClean="0"/>
              <a:t>Over 4 million word clouds have been saved to </a:t>
            </a:r>
            <a:r>
              <a:rPr lang="en-US" sz="3200" dirty="0" err="1" smtClean="0"/>
              <a:t>Wordle’s</a:t>
            </a:r>
            <a:r>
              <a:rPr lang="en-US" sz="3200" dirty="0" smtClean="0"/>
              <a:t> public gallery.</a:t>
            </a:r>
          </a:p>
          <a:p>
            <a:endParaRPr lang="en-US" sz="3200" dirty="0" smtClean="0"/>
          </a:p>
          <a:p>
            <a:pPr marL="45720" indent="0">
              <a:buNone/>
            </a:pPr>
            <a:endParaRPr lang="en-US" sz="3200" dirty="0" smtClean="0"/>
          </a:p>
          <a:p>
            <a:endParaRPr lang="en-US" sz="3200" dirty="0"/>
          </a:p>
        </p:txBody>
      </p:sp>
    </p:spTree>
    <p:extLst>
      <p:ext uri="{BB962C8B-B14F-4D97-AF65-F5344CB8AC3E}">
        <p14:creationId xmlns:p14="http://schemas.microsoft.com/office/powerpoint/2010/main" val="30234986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5181600"/>
            <a:ext cx="6512511" cy="1143000"/>
          </a:xfrm>
        </p:spPr>
        <p:txBody>
          <a:bodyPr/>
          <a:lstStyle/>
          <a:p>
            <a:r>
              <a:rPr lang="en-US" dirty="0" smtClean="0"/>
              <a:t>Required Materials</a:t>
            </a:r>
            <a:endParaRPr lang="en-US" dirty="0"/>
          </a:p>
        </p:txBody>
      </p:sp>
      <p:sp>
        <p:nvSpPr>
          <p:cNvPr id="3" name="Content Placeholder 2"/>
          <p:cNvSpPr>
            <a:spLocks noGrp="1"/>
          </p:cNvSpPr>
          <p:nvPr>
            <p:ph sz="quarter" idx="13"/>
          </p:nvPr>
        </p:nvSpPr>
        <p:spPr>
          <a:xfrm>
            <a:off x="1143000" y="533400"/>
            <a:ext cx="6400800" cy="3474720"/>
          </a:xfrm>
        </p:spPr>
        <p:txBody>
          <a:bodyPr>
            <a:noAutofit/>
          </a:bodyPr>
          <a:lstStyle/>
          <a:p>
            <a:r>
              <a:rPr lang="en-US" sz="2800" dirty="0" err="1" smtClean="0"/>
              <a:t>Wordle</a:t>
            </a:r>
            <a:r>
              <a:rPr lang="en-US" sz="2800" dirty="0" smtClean="0"/>
              <a:t> is a Java applet.  If you do not have Java it can be downloaded for free at </a:t>
            </a:r>
            <a:r>
              <a:rPr lang="en-US" sz="2800" dirty="0" smtClean="0">
                <a:hlinkClick r:id="rId3"/>
              </a:rPr>
              <a:t>http://java.com/en</a:t>
            </a:r>
            <a:endParaRPr lang="en-US" sz="2800" dirty="0" smtClean="0"/>
          </a:p>
          <a:p>
            <a:r>
              <a:rPr lang="en-US" sz="2800" dirty="0" smtClean="0"/>
              <a:t>You do not need to register or have an email address.</a:t>
            </a:r>
          </a:p>
          <a:p>
            <a:r>
              <a:rPr lang="en-US" sz="2800" dirty="0" smtClean="0"/>
              <a:t>Text to copy or URL</a:t>
            </a:r>
          </a:p>
          <a:p>
            <a:r>
              <a:rPr lang="en-US" sz="2800" dirty="0" smtClean="0"/>
              <a:t>The easiest way to save a </a:t>
            </a:r>
            <a:r>
              <a:rPr lang="en-US" sz="2800" dirty="0" err="1" smtClean="0"/>
              <a:t>Wordle</a:t>
            </a:r>
            <a:r>
              <a:rPr lang="en-US" sz="2800" dirty="0" smtClean="0"/>
              <a:t> is to use the </a:t>
            </a:r>
            <a:r>
              <a:rPr lang="en-US" sz="2800" dirty="0" err="1" smtClean="0"/>
              <a:t>PrtScn</a:t>
            </a:r>
            <a:r>
              <a:rPr lang="en-US" sz="2800" dirty="0" smtClean="0"/>
              <a:t> key or use the Snipping Tool and save as a picture file.</a:t>
            </a:r>
            <a:endParaRPr lang="en-US" sz="2800" dirty="0"/>
          </a:p>
        </p:txBody>
      </p:sp>
    </p:spTree>
    <p:extLst>
      <p:ext uri="{BB962C8B-B14F-4D97-AF65-F5344CB8AC3E}">
        <p14:creationId xmlns:p14="http://schemas.microsoft.com/office/powerpoint/2010/main" val="30957968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334000"/>
            <a:ext cx="6512511" cy="1143000"/>
          </a:xfrm>
        </p:spPr>
        <p:txBody>
          <a:bodyPr/>
          <a:lstStyle/>
          <a:p>
            <a:r>
              <a:rPr lang="en-US" dirty="0" err="1" smtClean="0"/>
              <a:t>Wordle</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207" y="381000"/>
            <a:ext cx="7133793" cy="4501193"/>
          </a:xfrm>
          <a:prstGeom prst="rect">
            <a:avLst/>
          </a:prstGeom>
        </p:spPr>
      </p:pic>
    </p:spTree>
    <p:extLst>
      <p:ext uri="{BB962C8B-B14F-4D97-AF65-F5344CB8AC3E}">
        <p14:creationId xmlns:p14="http://schemas.microsoft.com/office/powerpoint/2010/main" val="35527573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143000" y="731520"/>
            <a:ext cx="6400800" cy="3916680"/>
          </a:xfrm>
        </p:spPr>
        <p:txBody>
          <a:bodyPr>
            <a:normAutofit/>
          </a:bodyPr>
          <a:lstStyle/>
          <a:p>
            <a:r>
              <a:rPr lang="en-US" sz="3600" b="1" dirty="0" smtClean="0">
                <a:solidFill>
                  <a:schemeClr val="tx1">
                    <a:lumMod val="95000"/>
                    <a:lumOff val="5000"/>
                  </a:schemeClr>
                </a:solidFill>
                <a:hlinkClick r:id="rId3"/>
              </a:rPr>
              <a:t>How do I make a </a:t>
            </a:r>
            <a:r>
              <a:rPr lang="en-US" sz="3600" b="1" dirty="0" err="1" smtClean="0">
                <a:solidFill>
                  <a:schemeClr val="tx1">
                    <a:lumMod val="95000"/>
                    <a:lumOff val="5000"/>
                  </a:schemeClr>
                </a:solidFill>
                <a:hlinkClick r:id="rId3"/>
              </a:rPr>
              <a:t>Wordle</a:t>
            </a:r>
            <a:r>
              <a:rPr lang="en-US" sz="3600" b="1" dirty="0" smtClean="0">
                <a:solidFill>
                  <a:schemeClr val="tx1">
                    <a:lumMod val="95000"/>
                    <a:lumOff val="5000"/>
                  </a:schemeClr>
                </a:solidFill>
                <a:hlinkClick r:id="rId3"/>
              </a:rPr>
              <a:t>?</a:t>
            </a:r>
            <a:endParaRPr lang="en-US" sz="3600" b="1" dirty="0">
              <a:solidFill>
                <a:schemeClr val="tx1">
                  <a:lumMod val="95000"/>
                  <a:lumOff val="5000"/>
                </a:schemeClr>
              </a:solidFill>
            </a:endParaRPr>
          </a:p>
        </p:txBody>
      </p:sp>
      <p:pic>
        <p:nvPicPr>
          <p:cNvPr id="3075" name="Picture 3" descr="C:\Users\marie.ketch\AppData\Local\Microsoft\Windows\Temporary Internet Files\Content.IE5\BV06YGSB\MC900434403[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6584" y="2057400"/>
            <a:ext cx="1986453" cy="27828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47155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4953000"/>
            <a:ext cx="6512511" cy="1143000"/>
          </a:xfrm>
        </p:spPr>
        <p:txBody>
          <a:bodyPr/>
          <a:lstStyle/>
          <a:p>
            <a:r>
              <a:rPr lang="en-US" dirty="0" err="1" smtClean="0"/>
              <a:t>Wordles</a:t>
            </a:r>
            <a:r>
              <a:rPr lang="en-US" dirty="0" smtClean="0"/>
              <a:t> in the Classroom</a:t>
            </a:r>
            <a:endParaRPr lang="en-US" dirty="0"/>
          </a:p>
        </p:txBody>
      </p:sp>
      <p:sp>
        <p:nvSpPr>
          <p:cNvPr id="3" name="TextBox 2"/>
          <p:cNvSpPr txBox="1"/>
          <p:nvPr/>
        </p:nvSpPr>
        <p:spPr>
          <a:xfrm>
            <a:off x="609600" y="609600"/>
            <a:ext cx="7924800" cy="4031873"/>
          </a:xfrm>
          <a:prstGeom prst="rect">
            <a:avLst/>
          </a:prstGeom>
          <a:noFill/>
        </p:spPr>
        <p:txBody>
          <a:bodyPr wrap="square" rtlCol="0">
            <a:spAutoFit/>
          </a:bodyPr>
          <a:lstStyle/>
          <a:p>
            <a:pPr marL="285750" indent="-285750">
              <a:buFont typeface="Arial" pitchFamily="34" charset="0"/>
              <a:buChar char="•"/>
            </a:pPr>
            <a:r>
              <a:rPr lang="en-US" sz="3200" dirty="0" smtClean="0"/>
              <a:t>Introducing new vocabulary</a:t>
            </a:r>
          </a:p>
          <a:p>
            <a:pPr marL="285750" indent="-285750">
              <a:buFont typeface="Arial" pitchFamily="34" charset="0"/>
              <a:buChar char="•"/>
            </a:pPr>
            <a:r>
              <a:rPr lang="en-US" sz="3200" dirty="0" smtClean="0"/>
              <a:t>Pre-reading tasks</a:t>
            </a:r>
          </a:p>
          <a:p>
            <a:pPr marL="285750" indent="-285750">
              <a:buFont typeface="Arial" pitchFamily="34" charset="0"/>
              <a:buChar char="•"/>
            </a:pPr>
            <a:r>
              <a:rPr lang="en-US" sz="3200" dirty="0" smtClean="0"/>
              <a:t>Wall displays</a:t>
            </a:r>
          </a:p>
          <a:p>
            <a:pPr marL="285750" indent="-285750">
              <a:buFont typeface="Arial" pitchFamily="34" charset="0"/>
              <a:buChar char="•"/>
            </a:pPr>
            <a:r>
              <a:rPr lang="en-US" sz="3200" dirty="0" smtClean="0"/>
              <a:t>Survey results (most frequent words are larger)</a:t>
            </a:r>
          </a:p>
          <a:p>
            <a:pPr marL="285750" indent="-285750">
              <a:buFont typeface="Arial" pitchFamily="34" charset="0"/>
              <a:buChar char="•"/>
            </a:pPr>
            <a:r>
              <a:rPr lang="en-US" sz="3200" dirty="0" smtClean="0"/>
              <a:t>Speed sentence writing</a:t>
            </a:r>
          </a:p>
          <a:p>
            <a:pPr marL="285750" indent="-285750">
              <a:buFont typeface="Arial" pitchFamily="34" charset="0"/>
              <a:buChar char="•"/>
            </a:pPr>
            <a:r>
              <a:rPr lang="en-US" sz="3200" dirty="0" smtClean="0"/>
              <a:t>Text analysis (for higher level students)</a:t>
            </a:r>
          </a:p>
          <a:p>
            <a:pPr marL="285750" indent="-285750">
              <a:buFont typeface="Arial" pitchFamily="34" charset="0"/>
              <a:buChar char="•"/>
            </a:pPr>
            <a:endParaRPr lang="en-US" sz="3200" dirty="0"/>
          </a:p>
        </p:txBody>
      </p:sp>
    </p:spTree>
    <p:extLst>
      <p:ext uri="{BB962C8B-B14F-4D97-AF65-F5344CB8AC3E}">
        <p14:creationId xmlns:p14="http://schemas.microsoft.com/office/powerpoint/2010/main" val="2497541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181600"/>
            <a:ext cx="6512511" cy="1143000"/>
          </a:xfrm>
        </p:spPr>
        <p:txBody>
          <a:bodyPr/>
          <a:lstStyle/>
          <a:p>
            <a:r>
              <a:rPr lang="en-US" dirty="0" smtClean="0"/>
              <a:t>Alternatives to </a:t>
            </a:r>
            <a:r>
              <a:rPr lang="en-US" dirty="0" err="1" smtClean="0"/>
              <a:t>Wordle</a:t>
            </a:r>
            <a:endParaRPr lang="en-US" dirty="0"/>
          </a:p>
        </p:txBody>
      </p:sp>
      <p:sp>
        <p:nvSpPr>
          <p:cNvPr id="4" name="TextBox 3"/>
          <p:cNvSpPr txBox="1"/>
          <p:nvPr/>
        </p:nvSpPr>
        <p:spPr>
          <a:xfrm>
            <a:off x="609600" y="685800"/>
            <a:ext cx="7924800" cy="4154984"/>
          </a:xfrm>
          <a:prstGeom prst="rect">
            <a:avLst/>
          </a:prstGeom>
          <a:noFill/>
        </p:spPr>
        <p:txBody>
          <a:bodyPr wrap="square" rtlCol="0">
            <a:spAutoFit/>
          </a:bodyPr>
          <a:lstStyle/>
          <a:p>
            <a:pPr marL="285750" indent="-285750">
              <a:buFont typeface="Arial" pitchFamily="34" charset="0"/>
              <a:buChar char="•"/>
            </a:pPr>
            <a:r>
              <a:rPr lang="en-US" sz="2400" dirty="0" err="1" smtClean="0"/>
              <a:t>Tagul</a:t>
            </a:r>
            <a:endParaRPr lang="en-US" sz="2400" dirty="0" smtClean="0"/>
          </a:p>
          <a:p>
            <a:pPr marL="285750" indent="-285750">
              <a:buFont typeface="Arial" pitchFamily="34" charset="0"/>
              <a:buChar char="•"/>
            </a:pPr>
            <a:r>
              <a:rPr lang="en-US" sz="2400" dirty="0" err="1" smtClean="0"/>
              <a:t>Tagxedo</a:t>
            </a:r>
            <a:endParaRPr lang="en-US" sz="2400" dirty="0" smtClean="0"/>
          </a:p>
          <a:p>
            <a:pPr marL="285750" indent="-285750">
              <a:buFont typeface="Arial" pitchFamily="34" charset="0"/>
              <a:buChar char="•"/>
            </a:pPr>
            <a:r>
              <a:rPr lang="en-US" sz="2400" dirty="0" smtClean="0"/>
              <a:t>ABC </a:t>
            </a:r>
            <a:r>
              <a:rPr lang="en-US" sz="2400" dirty="0" err="1" smtClean="0"/>
              <a:t>Ya</a:t>
            </a:r>
            <a:endParaRPr lang="en-US" sz="2400" dirty="0" smtClean="0"/>
          </a:p>
          <a:p>
            <a:pPr marL="285750" indent="-285750">
              <a:buFont typeface="Arial" pitchFamily="34" charset="0"/>
              <a:buChar char="•"/>
            </a:pPr>
            <a:r>
              <a:rPr lang="en-US" sz="2400" dirty="0" smtClean="0"/>
              <a:t>Tag Crowd</a:t>
            </a:r>
          </a:p>
          <a:p>
            <a:pPr marL="285750" indent="-285750">
              <a:buFont typeface="Arial" pitchFamily="34" charset="0"/>
              <a:buChar char="•"/>
            </a:pPr>
            <a:r>
              <a:rPr lang="en-US" sz="2400" dirty="0" smtClean="0"/>
              <a:t>Word It Out</a:t>
            </a:r>
          </a:p>
          <a:p>
            <a:pPr marL="285750" indent="-285750">
              <a:buFont typeface="Arial" pitchFamily="34" charset="0"/>
              <a:buChar char="•"/>
            </a:pPr>
            <a:r>
              <a:rPr lang="en-US" sz="2400" dirty="0" smtClean="0"/>
              <a:t>Make Word Mosaic</a:t>
            </a:r>
          </a:p>
          <a:p>
            <a:pPr marL="285750" indent="-285750">
              <a:buFont typeface="Arial" pitchFamily="34" charset="0"/>
              <a:buChar char="•"/>
            </a:pPr>
            <a:r>
              <a:rPr lang="en-US" sz="2400" dirty="0" err="1" smtClean="0"/>
              <a:t>Wordsift</a:t>
            </a:r>
            <a:endParaRPr lang="en-US" sz="2400" dirty="0" smtClean="0"/>
          </a:p>
          <a:p>
            <a:pPr marL="285750" indent="-285750">
              <a:buFont typeface="Arial" pitchFamily="34" charset="0"/>
              <a:buChar char="•"/>
            </a:pPr>
            <a:r>
              <a:rPr lang="en-US" sz="2400" dirty="0" err="1" smtClean="0"/>
              <a:t>TagCloudGenerator</a:t>
            </a:r>
            <a:endParaRPr lang="en-US" sz="2400" dirty="0" smtClean="0"/>
          </a:p>
          <a:p>
            <a:pPr marL="285750" indent="-285750">
              <a:buFont typeface="Arial" pitchFamily="34" charset="0"/>
              <a:buChar char="•"/>
            </a:pPr>
            <a:r>
              <a:rPr lang="en-US" sz="2400" dirty="0" smtClean="0"/>
              <a:t>You Are Your Words</a:t>
            </a:r>
          </a:p>
          <a:p>
            <a:pPr marL="285750" indent="-285750">
              <a:buFont typeface="Arial" pitchFamily="34" charset="0"/>
              <a:buChar char="•"/>
            </a:pPr>
            <a:r>
              <a:rPr lang="en-US" sz="2400" dirty="0" err="1" smtClean="0"/>
              <a:t>VocabGrabber</a:t>
            </a:r>
            <a:endParaRPr lang="en-US" sz="2400" dirty="0" smtClean="0"/>
          </a:p>
          <a:p>
            <a:pPr marL="285750" indent="-285750">
              <a:buFont typeface="Arial" pitchFamily="34" charset="0"/>
              <a:buChar char="•"/>
            </a:pPr>
            <a:endParaRPr lang="en-US" sz="2400" dirty="0"/>
          </a:p>
        </p:txBody>
      </p:sp>
    </p:spTree>
    <p:extLst>
      <p:ext uri="{BB962C8B-B14F-4D97-AF65-F5344CB8AC3E}">
        <p14:creationId xmlns:p14="http://schemas.microsoft.com/office/powerpoint/2010/main" val="23325160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689" y="5029200"/>
            <a:ext cx="6512511" cy="1143000"/>
          </a:xfrm>
        </p:spPr>
        <p:txBody>
          <a:bodyPr/>
          <a:lstStyle/>
          <a:p>
            <a:r>
              <a:rPr lang="en-US" dirty="0" smtClean="0"/>
              <a:t>References</a:t>
            </a:r>
            <a:endParaRPr lang="en-US" dirty="0"/>
          </a:p>
        </p:txBody>
      </p:sp>
      <p:sp>
        <p:nvSpPr>
          <p:cNvPr id="3" name="TextBox 2"/>
          <p:cNvSpPr txBox="1"/>
          <p:nvPr/>
        </p:nvSpPr>
        <p:spPr>
          <a:xfrm>
            <a:off x="762000" y="533400"/>
            <a:ext cx="7696200" cy="4708981"/>
          </a:xfrm>
          <a:prstGeom prst="rect">
            <a:avLst/>
          </a:prstGeom>
          <a:noFill/>
        </p:spPr>
        <p:txBody>
          <a:bodyPr wrap="square" rtlCol="0">
            <a:spAutoFit/>
          </a:bodyPr>
          <a:lstStyle/>
          <a:p>
            <a:r>
              <a:rPr lang="en-US" sz="2000" dirty="0" err="1" smtClean="0"/>
              <a:t>Wordle</a:t>
            </a:r>
            <a:endParaRPr lang="en-US" sz="2000" dirty="0" smtClean="0"/>
          </a:p>
          <a:p>
            <a:r>
              <a:rPr lang="en-US" sz="2000" dirty="0" smtClean="0">
                <a:hlinkClick r:id="rId3"/>
              </a:rPr>
              <a:t>www.wordle.net</a:t>
            </a:r>
            <a:endParaRPr lang="en-US" sz="2000" dirty="0" smtClean="0"/>
          </a:p>
          <a:p>
            <a:endParaRPr lang="en-US" sz="2000" dirty="0"/>
          </a:p>
          <a:p>
            <a:r>
              <a:rPr lang="en-US" sz="2000" dirty="0" smtClean="0"/>
              <a:t>TED Teachers’ Network</a:t>
            </a:r>
          </a:p>
          <a:p>
            <a:r>
              <a:rPr lang="en-US" sz="2000" dirty="0" smtClean="0">
                <a:hlinkClick r:id="rId4"/>
              </a:rPr>
              <a:t>http://tedteachersnetwork.pbworks.com/w/page/30355297/Wordle</a:t>
            </a:r>
            <a:endParaRPr lang="en-US" sz="2000" dirty="0" smtClean="0"/>
          </a:p>
          <a:p>
            <a:endParaRPr lang="en-US" sz="2000" dirty="0"/>
          </a:p>
          <a:p>
            <a:r>
              <a:rPr lang="en-US" sz="2000" dirty="0" smtClean="0"/>
              <a:t>Jonathan Feinberg</a:t>
            </a:r>
          </a:p>
          <a:p>
            <a:r>
              <a:rPr lang="en-US" sz="2000" dirty="0" smtClean="0">
                <a:hlinkClick r:id="rId5"/>
              </a:rPr>
              <a:t>http://mrfeinberg.com/</a:t>
            </a:r>
            <a:endParaRPr lang="en-US" sz="2000" dirty="0" smtClean="0"/>
          </a:p>
          <a:p>
            <a:endParaRPr lang="en-US" sz="2000" dirty="0"/>
          </a:p>
          <a:p>
            <a:r>
              <a:rPr lang="en-US" sz="2000" dirty="0" err="1" smtClean="0"/>
              <a:t>Edudemic</a:t>
            </a:r>
            <a:r>
              <a:rPr lang="en-US" sz="2000" dirty="0" smtClean="0"/>
              <a:t> </a:t>
            </a:r>
          </a:p>
          <a:p>
            <a:r>
              <a:rPr lang="en-US" sz="2000" b="1" dirty="0" smtClean="0">
                <a:hlinkClick r:id="rId6"/>
              </a:rPr>
              <a:t>http://www.edudemic.com/9-word-cloud-generators-that-arent-wordle/</a:t>
            </a:r>
            <a:endParaRPr lang="en-US" sz="2000" b="1" dirty="0" smtClean="0"/>
          </a:p>
          <a:p>
            <a:endParaRPr lang="en-US" sz="2000" b="1" dirty="0" smtClean="0"/>
          </a:p>
          <a:p>
            <a:endParaRPr lang="en-US" sz="2000" dirty="0"/>
          </a:p>
        </p:txBody>
      </p:sp>
    </p:spTree>
    <p:extLst>
      <p:ext uri="{BB962C8B-B14F-4D97-AF65-F5344CB8AC3E}">
        <p14:creationId xmlns:p14="http://schemas.microsoft.com/office/powerpoint/2010/main" val="2271049692"/>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448</TotalTime>
  <Words>661</Words>
  <Application>Microsoft Office PowerPoint</Application>
  <PresentationFormat>On-screen Show (4:3)</PresentationFormat>
  <Paragraphs>72</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Slipstream</vt:lpstr>
      <vt:lpstr>PowerPoint Presentation</vt:lpstr>
      <vt:lpstr>Wordle</vt:lpstr>
      <vt:lpstr>Required Materials</vt:lpstr>
      <vt:lpstr>Wordle</vt:lpstr>
      <vt:lpstr>PowerPoint Presentation</vt:lpstr>
      <vt:lpstr>Wordles in the Classroom</vt:lpstr>
      <vt:lpstr>Alternatives to Wordle</vt:lpstr>
      <vt:lpstr>References</vt:lpstr>
    </vt:vector>
  </TitlesOfParts>
  <Company>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Wordle</dc:title>
  <dc:creator>DT14Techs</dc:creator>
  <cp:lastModifiedBy>DT14Techs</cp:lastModifiedBy>
  <cp:revision>21</cp:revision>
  <cp:lastPrinted>2014-07-16T01:21:43Z</cp:lastPrinted>
  <dcterms:created xsi:type="dcterms:W3CDTF">2014-07-15T18:12:52Z</dcterms:created>
  <dcterms:modified xsi:type="dcterms:W3CDTF">2014-07-16T01:49:07Z</dcterms:modified>
</cp:coreProperties>
</file>